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67" r:id="rId3"/>
    <p:sldId id="268" r:id="rId4"/>
    <p:sldId id="270" r:id="rId5"/>
    <p:sldId id="257" r:id="rId6"/>
    <p:sldId id="271" r:id="rId7"/>
    <p:sldId id="260" r:id="rId8"/>
    <p:sldId id="276" r:id="rId9"/>
    <p:sldId id="272" r:id="rId10"/>
    <p:sldId id="273" r:id="rId11"/>
    <p:sldId id="262" r:id="rId12"/>
    <p:sldId id="274" r:id="rId13"/>
    <p:sldId id="275" r:id="rId14"/>
    <p:sldId id="277" r:id="rId15"/>
    <p:sldId id="263" r:id="rId16"/>
    <p:sldId id="278" r:id="rId17"/>
    <p:sldId id="279" r:id="rId18"/>
    <p:sldId id="280" r:id="rId19"/>
    <p:sldId id="282" r:id="rId20"/>
    <p:sldId id="283" r:id="rId21"/>
    <p:sldId id="281" r:id="rId22"/>
    <p:sldId id="265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4" d="100"/>
          <a:sy n="34" d="100"/>
        </p:scale>
        <p:origin x="-150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C3BDC8-840E-4F87-ACB1-B34E68001E9B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84FF29-D8BE-4F6C-8ED3-5626FD9914B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84FF29-D8BE-4F6C-8ED3-5626FD9914B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2061E86-B13F-4D74-8DC0-C91ED91EE9B4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1FCD7B-A30B-42A0-AFEF-57A6BB12B7A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0"/>
            <a:ext cx="7845496" cy="6858000"/>
          </a:xfrm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48680"/>
            <a:ext cx="8280920" cy="5544616"/>
          </a:xfrm>
        </p:spPr>
        <p:txBody>
          <a:bodyPr/>
          <a:lstStyle/>
          <a:p>
            <a:pPr algn="ctr"/>
            <a:endParaRPr lang="ru-RU" sz="5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Исследовательское поведение :</a:t>
            </a:r>
            <a:br>
              <a:rPr lang="ru-RU" sz="5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какие факторы его вызывают ?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052736"/>
            <a:ext cx="2104691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84984"/>
            <a:ext cx="2987824" cy="2987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548680"/>
            <a:ext cx="299695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80728"/>
            <a:ext cx="3011488" cy="301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810925"/>
            <a:ext cx="3551759" cy="304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6" name="AutoShape 8" descr="C:\Users\user\Downloads\335659696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C:\Users\user\Downloads\3356596967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152" y="4006899"/>
            <a:ext cx="2851101" cy="2851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91264" cy="184708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Факторы, вызывающие исследовательское поведение 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1) новизна объекта или явления;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2) его сложность; </a:t>
            </a:r>
          </a:p>
          <a:p>
            <a:pPr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3) информационный конфликт (несоответствие или противоречие друг другу частей информации). 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Новизна объекта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700808"/>
            <a:ext cx="8748463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Сложность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69568"/>
            <a:ext cx="3024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4" name="AutoShape 4" descr="C:\Users\user\Downloads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C:\Users\user\Downloads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C:\Users\user\Downloads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C:\Users\user\Downloads\scale_1200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556792"/>
            <a:ext cx="3024336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8730" y="2465512"/>
            <a:ext cx="2845270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15416"/>
            <a:ext cx="8229600" cy="1656184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Информационный конфликт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384376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https://zabavnik.club/wp-content/uploads/matreshka_2_111852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844824"/>
            <a:ext cx="4896544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Объекты исследовательского поведения детей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Объекты неживой природы (камушки, куски льда, ручейки и пр.).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Объекты живой природы.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Люди.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Искусственные объекты.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99992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12976"/>
            <a:ext cx="457200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 descr="C:\Users\user\Downloads\hello_html_51129948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131521"/>
            <a:ext cx="4499992" cy="37264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/>
          </a:p>
        </p:txBody>
      </p:sp>
      <p:pic>
        <p:nvPicPr>
          <p:cNvPr id="348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4644007" cy="34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73016"/>
            <a:ext cx="464400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4283968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72816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/>
          </a:p>
        </p:txBody>
      </p:sp>
      <p:pic>
        <p:nvPicPr>
          <p:cNvPr id="358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7160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0"/>
            <a:ext cx="435597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Социальное экспериментирование в развитии речи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экспериментирование в трансдукции (ребенок экспериментирует со своими действиями, которые взрослый отражает в речи ),</a:t>
            </a:r>
          </a:p>
          <a:p>
            <a:r>
              <a:rPr lang="ru-RU" dirty="0" smtClean="0"/>
              <a:t> экспериментирование в трансляции ( ребенок экспериментирует со своими речевыми конструкциями, наблюдая за вербальным (речевым) и невербальным поведением взрослых 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ИССЛЕДОВАТЕЛЬСКОЕ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 ПОВЕДЕНИЕ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935480"/>
            <a:ext cx="9144000" cy="43891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поведение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 направленное на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поиск 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 приобретение новой 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информации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764704"/>
            <a:ext cx="32403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5" y="764704"/>
            <a:ext cx="4896545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75240" cy="14424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Искусственные объекты.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5400" b="1" dirty="0"/>
          </a:p>
        </p:txBody>
      </p:sp>
      <p:pic>
        <p:nvPicPr>
          <p:cNvPr id="368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401616"/>
            <a:ext cx="41044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980728"/>
            <a:ext cx="38884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80728"/>
            <a:ext cx="381642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Процесс исследовательского поведения: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</a:t>
            </a:r>
            <a:r>
              <a:rPr lang="ru-RU" sz="3200" dirty="0" smtClean="0"/>
              <a:t>) подсистема поиска информации (подсистема приобретения знаний об объекте) </a:t>
            </a:r>
          </a:p>
          <a:p>
            <a:pPr>
              <a:buNone/>
            </a:pPr>
            <a:r>
              <a:rPr lang="ru-RU" sz="3200" dirty="0" smtClean="0"/>
              <a:t> 2) подсистема обработки поступающей информации (подсистема преобразования и использования знаний).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Результаты исследовательского поведения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Приобретение знаний о самой исследовательской деятельности и ее практического </a:t>
            </a:r>
            <a:r>
              <a:rPr lang="ru-RU" dirty="0" smtClean="0"/>
              <a:t>опыта</a:t>
            </a:r>
            <a:r>
              <a:rPr lang="ru-RU" dirty="0" smtClean="0"/>
              <a:t> </a:t>
            </a:r>
          </a:p>
          <a:p>
            <a:r>
              <a:rPr lang="ru-RU" dirty="0" smtClean="0"/>
              <a:t>2.Приобретение знаний о физических (естественных и искусственных) объектах, о различных субъектах и социальных ситуациях, деятельности с </a:t>
            </a:r>
            <a:r>
              <a:rPr lang="ru-RU" dirty="0" smtClean="0"/>
              <a:t>ними (познавательное </a:t>
            </a:r>
            <a:r>
              <a:rPr lang="ru-RU" dirty="0" smtClean="0"/>
              <a:t>и личностное развитие )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Исследовательское поведение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400" dirty="0" smtClean="0"/>
              <a:t>-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универсальная характеристика человеческой деятельности, пронизывающая все другие виды деятельности.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Что делать с любознательностью ребенка ?</a:t>
            </a:r>
            <a:endParaRPr lang="ru-RU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9144000" cy="4941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Мотивационная основа </a:t>
            </a:r>
            <a:br>
              <a:rPr lang="ru-RU" sz="5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исследовательского поведения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любознательность 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познавательная 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активность</a:t>
            </a:r>
            <a:endParaRPr lang="ru-RU" sz="4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потребность в новых впечатлениях и знаниях. </a:t>
            </a:r>
          </a:p>
          <a:p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003232" cy="151443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Методы изучения исследовательского поведения детей: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Наблюдение за детьми</a:t>
            </a:r>
          </a:p>
          <a:p>
            <a:pPr marL="514350" indent="-514350">
              <a:buAutoNum type="arabicPeriod"/>
            </a:pPr>
            <a:r>
              <a:rPr lang="ru-RU" dirty="0" smtClean="0"/>
              <a:t>Научный эксперимент</a:t>
            </a:r>
          </a:p>
          <a:p>
            <a:pPr marL="514350" indent="-514350">
              <a:buAutoNum type="arabicPeriod"/>
            </a:pPr>
            <a:r>
              <a:rPr lang="ru-RU" dirty="0" smtClean="0"/>
              <a:t>Стандартизированные тесты использованием специально разработанных объектов типа игрушек-головоломок</a:t>
            </a:r>
          </a:p>
          <a:p>
            <a:pPr marL="514350" indent="-514350">
              <a:buAutoNum type="arabicPeriod"/>
            </a:pPr>
            <a:r>
              <a:rPr lang="ru-RU" dirty="0" smtClean="0"/>
              <a:t>Специализированные анкеты и </a:t>
            </a:r>
            <a:r>
              <a:rPr lang="ru-RU" dirty="0" err="1" smtClean="0"/>
              <a:t>опросники</a:t>
            </a:r>
            <a:r>
              <a:rPr lang="ru-RU" dirty="0" smtClean="0"/>
              <a:t> для воспитателей и родителей, позволяющие оценить любознательность ребенка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25136" cy="126876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err="1" smtClean="0">
                <a:latin typeface="Times New Roman" pitchFamily="18" charset="0"/>
                <a:cs typeface="Times New Roman" pitchFamily="18" charset="0"/>
              </a:rPr>
              <a:t>Бизиборд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9144000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84784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Игрушки-головоломки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824"/>
            <a:ext cx="290790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7010" y="1916833"/>
            <a:ext cx="311699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988840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4581128"/>
            <a:ext cx="2438400" cy="186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4581128"/>
            <a:ext cx="3432634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647590"/>
            <a:ext cx="2876889" cy="221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331</TotalTime>
  <Words>247</Words>
  <Application>Microsoft Office PowerPoint</Application>
  <PresentationFormat>Экран (4:3)</PresentationFormat>
  <Paragraphs>45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        </vt:lpstr>
      <vt:lpstr>ИССЛЕДОВАТЕЛЬСКОЕ  ПОВЕДЕНИЕ </vt:lpstr>
      <vt:lpstr>Исследовательское поведение</vt:lpstr>
      <vt:lpstr>Слайд 4</vt:lpstr>
      <vt:lpstr>Что делать с любознательностью ребенка ?</vt:lpstr>
      <vt:lpstr>Мотивационная основа  исследовательского поведения</vt:lpstr>
      <vt:lpstr>   Методы изучения исследовательского поведения детей:</vt:lpstr>
      <vt:lpstr>Бизиборд</vt:lpstr>
      <vt:lpstr>Игрушки-головоломки</vt:lpstr>
      <vt:lpstr>Слайд 10</vt:lpstr>
      <vt:lpstr>Факторы, вызывающие исследовательское поведение :</vt:lpstr>
      <vt:lpstr>Новизна объекта</vt:lpstr>
      <vt:lpstr>Сложность</vt:lpstr>
      <vt:lpstr>Информационный конфликт</vt:lpstr>
      <vt:lpstr>Объекты исследовательского поведения детей</vt:lpstr>
      <vt:lpstr>Слайд 16</vt:lpstr>
      <vt:lpstr> </vt:lpstr>
      <vt:lpstr> </vt:lpstr>
      <vt:lpstr>Социальное экспериментирование в развитии речи</vt:lpstr>
      <vt:lpstr>Слайд 20</vt:lpstr>
      <vt:lpstr>Искусственные объекты.  </vt:lpstr>
      <vt:lpstr>Процесс исследовательского поведения:</vt:lpstr>
      <vt:lpstr>Результаты исследовательского поведения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</dc:title>
  <dc:creator>user</dc:creator>
  <cp:lastModifiedBy>user</cp:lastModifiedBy>
  <cp:revision>34</cp:revision>
  <dcterms:created xsi:type="dcterms:W3CDTF">2019-05-05T18:42:11Z</dcterms:created>
  <dcterms:modified xsi:type="dcterms:W3CDTF">2019-05-12T21:06:58Z</dcterms:modified>
</cp:coreProperties>
</file>